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80" d="100"/>
          <a:sy n="80" d="100"/>
        </p:scale>
        <p:origin x="60" y="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197693-9B72-4793-AD6D-CB43122DCC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Image Classification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36F8BF1-1990-4F4D-ACEA-60255D2927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Liu, </a:t>
            </a:r>
            <a:r>
              <a:rPr lang="en-US" altLang="zh-CN" dirty="0" err="1"/>
              <a:t>Zhenyan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5949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6AB680-162F-494F-8DA5-225FFBCFF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Datasets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10D2D15-8A9B-4BB7-B2BC-00ED872CB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457" y="2634573"/>
            <a:ext cx="1461052" cy="456818"/>
          </a:xfrm>
        </p:spPr>
        <p:txBody>
          <a:bodyPr/>
          <a:lstStyle/>
          <a:p>
            <a:r>
              <a:rPr lang="en-US" altLang="zh-CN" dirty="0"/>
              <a:t>MNIST</a:t>
            </a:r>
          </a:p>
          <a:p>
            <a:pPr marL="0" indent="0">
              <a:buNone/>
            </a:pPr>
            <a:endParaRPr lang="en-US" altLang="zh-CN" dirty="0"/>
          </a:p>
        </p:txBody>
      </p:sp>
      <p:pic>
        <p:nvPicPr>
          <p:cNvPr id="4" name="图片 3" descr="Training MXNet — part 1: MNIST. In a previous series, we discovered how… |  by Julien Simon | Chatbots Life">
            <a:extLst>
              <a:ext uri="{FF2B5EF4-FFF2-40B4-BE49-F238E27FC236}">
                <a16:creationId xmlns:a16="http://schemas.microsoft.com/office/drawing/2014/main" id="{64511CB3-5B49-4926-A122-7AC3E7D2429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457" y="3099160"/>
            <a:ext cx="4312285" cy="224853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 descr="KMNIST Dataset (Kuzushiji Dataset for Machine Learning) | ROIS-DS Center  for Open Data in the Humanities">
            <a:extLst>
              <a:ext uri="{FF2B5EF4-FFF2-40B4-BE49-F238E27FC236}">
                <a16:creationId xmlns:a16="http://schemas.microsoft.com/office/drawing/2014/main" id="{D0F71CA3-66F0-492C-81CC-F4F4214C9A7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4617" y="2177755"/>
            <a:ext cx="4878705" cy="1612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图片 5" descr="Fashion Mnist Challenge | Kaggle">
            <a:extLst>
              <a:ext uri="{FF2B5EF4-FFF2-40B4-BE49-F238E27FC236}">
                <a16:creationId xmlns:a16="http://schemas.microsoft.com/office/drawing/2014/main" id="{69005297-DC09-4333-AF8B-F2FD5F4933DD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6052" y="4206622"/>
            <a:ext cx="4827270" cy="19462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内容占位符 2">
            <a:extLst>
              <a:ext uri="{FF2B5EF4-FFF2-40B4-BE49-F238E27FC236}">
                <a16:creationId xmlns:a16="http://schemas.microsoft.com/office/drawing/2014/main" id="{95927D9E-8B70-4050-BB0F-3DD39A17D094}"/>
              </a:ext>
            </a:extLst>
          </p:cNvPr>
          <p:cNvSpPr txBox="1">
            <a:spLocks/>
          </p:cNvSpPr>
          <p:nvPr/>
        </p:nvSpPr>
        <p:spPr>
          <a:xfrm>
            <a:off x="4942654" y="2177755"/>
            <a:ext cx="1461052" cy="4568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KMNIST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dirty="0"/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10167E1A-43F5-46BC-9A06-58C3BF4D4B3D}"/>
              </a:ext>
            </a:extLst>
          </p:cNvPr>
          <p:cNvSpPr txBox="1">
            <a:spLocks/>
          </p:cNvSpPr>
          <p:nvPr/>
        </p:nvSpPr>
        <p:spPr>
          <a:xfrm>
            <a:off x="4126727" y="5865218"/>
            <a:ext cx="2386067" cy="4568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FashionMNIST</a:t>
            </a:r>
            <a:endParaRPr lang="en-US" altLang="zh-CN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21822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3A2B1D-197E-4629-93FC-963297737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Models</a:t>
            </a:r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354FB3F7-3E8F-4003-A0DC-E2627068375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altLang="zh-CN" dirty="0"/>
                  <a:t>Linear Function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i="1" kern="100" smtClean="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altLang="zh-CN" sz="1800" i="1" kern="100" smtClean="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altLang="zh-CN" sz="1800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log</m:t>
                      </m:r>
                      <m:r>
                        <a:rPr lang="en-US" altLang="zh-CN" sz="1800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_</m:t>
                      </m:r>
                      <m:r>
                        <m:rPr>
                          <m:sty m:val="p"/>
                        </m:rPr>
                        <a:rPr lang="en-US" altLang="zh-CN" sz="1800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softmax</m:t>
                      </m:r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sSup>
                        <m:sSupPr>
                          <m:ctrlPr>
                            <a:rPr lang="zh-CN" altLang="zh-CN" sz="18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𝑥</m:t>
                      </m:r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𝑏</m:t>
                      </m:r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altLang="zh-CN" sz="1800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endParaRPr lang="en-US" altLang="zh-CN" dirty="0"/>
              </a:p>
              <a:p>
                <a:r>
                  <a:rPr lang="en-US" altLang="zh-CN" dirty="0"/>
                  <a:t>Fully Connected Layers</a:t>
                </a:r>
              </a:p>
              <a:p>
                <a:pPr marL="457200" indent="0" algn="just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zh-CN" sz="1800" i="1" kern="100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0</m:t>
                          </m:r>
                        </m:sup>
                      </m:sSup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func>
                        <m:funcPr>
                          <m:ctrlPr>
                            <a:rPr lang="zh-CN" altLang="zh-CN" sz="18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1800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tanh</m:t>
                          </m:r>
                        </m:fName>
                        <m:e>
                          <m:d>
                            <m:d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1800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fc</m:t>
                              </m:r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  <m:d>
                                <m:dPr>
                                  <m:ctrlPr>
                                    <a:rPr lang="zh-CN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zh-CN" altLang="zh-CN" sz="1800" kern="100" dirty="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457200" indent="0" algn="just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 </m:t>
                      </m:r>
                      <m:r>
                        <m:rPr>
                          <m:sty m:val="p"/>
                        </m:rPr>
                        <a:rPr lang="en-US" altLang="zh-CN" sz="1800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log</m:t>
                      </m:r>
                      <m:r>
                        <a:rPr lang="en-US" altLang="zh-CN" sz="1800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_</m:t>
                      </m:r>
                      <m:r>
                        <m:rPr>
                          <m:sty m:val="p"/>
                        </m:rPr>
                        <a:rPr lang="en-US" altLang="zh-CN" sz="1800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softmax</m:t>
                      </m:r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altLang="zh-CN" sz="1800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fc</m:t>
                      </m:r>
                      <m:r>
                        <a:rPr lang="en-US" altLang="zh-CN" sz="1800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2</m:t>
                      </m:r>
                      <m:d>
                        <m:dPr>
                          <m:ctrlPr>
                            <a:rPr lang="zh-CN" altLang="zh-CN" sz="18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sup>
                          </m:sSup>
                        </m:e>
                      </m:d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zh-CN" altLang="zh-CN" sz="1800" kern="100" dirty="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endParaRPr lang="en-US" altLang="zh-CN" dirty="0"/>
              </a:p>
              <a:p>
                <a:r>
                  <a:rPr lang="en-US" altLang="zh-CN" dirty="0"/>
                  <a:t>Convolutional Neural Networks</a:t>
                </a:r>
              </a:p>
              <a:p>
                <a:pPr indent="0" algn="just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zh-CN" sz="1800" i="1" kern="100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n-US" altLang="zh-CN" sz="1800" i="1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0</m:t>
                          </m:r>
                        </m:sup>
                      </m:sSup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func>
                        <m:funcPr>
                          <m:ctrlPr>
                            <a:rPr lang="zh-CN" altLang="zh-CN" sz="18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altLang="zh-CN" sz="1800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conv</m:t>
                          </m:r>
                          <m:r>
                            <a:rPr lang="en-US" altLang="zh-CN" sz="1800" kern="100">
                              <a:effectLst/>
                              <a:latin typeface="Cambria Math" panose="02040503050406030204" pitchFamily="18" charset="0"/>
                              <a:ea typeface="等线" panose="02010600030101010101" pitchFamily="2" charset="-122"/>
                              <a:cs typeface="Times New Roman" panose="02020603050405020304" pitchFamily="18" charset="0"/>
                            </a:rPr>
                            <m:t>2</m:t>
                          </m:r>
                        </m:fName>
                        <m:e>
                          <m:d>
                            <m:d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altLang="zh-CN" sz="1800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conv</m:t>
                              </m:r>
                              <m:r>
                                <a:rPr lang="en-US" altLang="zh-CN" sz="1800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  <m:d>
                                <m:dPr>
                                  <m:ctrlPr>
                                    <a:rPr lang="zh-CN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1800" i="1" kern="100">
                                      <a:effectLst/>
                                      <a:latin typeface="Cambria Math" panose="02040503050406030204" pitchFamily="18" charset="0"/>
                                      <a:ea typeface="等线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zh-CN" altLang="zh-CN" sz="1800" kern="100" dirty="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indent="0" algn="just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= </m:t>
                      </m:r>
                      <m:r>
                        <m:rPr>
                          <m:sty m:val="p"/>
                        </m:rPr>
                        <a:rPr lang="en-US" altLang="zh-CN" sz="1800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log</m:t>
                      </m:r>
                      <m:r>
                        <a:rPr lang="en-US" altLang="zh-CN" sz="1800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_</m:t>
                      </m:r>
                      <m:r>
                        <m:rPr>
                          <m:sty m:val="p"/>
                        </m:rPr>
                        <a:rPr lang="en-US" altLang="zh-CN" sz="1800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softmax</m:t>
                      </m:r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altLang="zh-CN" sz="1800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fc</m:t>
                      </m:r>
                      <m:d>
                        <m:dPr>
                          <m:ctrlPr>
                            <a:rPr lang="zh-CN" altLang="zh-CN" sz="1800" i="1" kern="10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zh-CN" altLang="zh-CN" sz="1800" i="1" kern="10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altLang="zh-CN" sz="1800" i="1" kern="100">
                                  <a:effectLst/>
                                  <a:latin typeface="Cambria Math" panose="02040503050406030204" pitchFamily="18" charset="0"/>
                                  <a:ea typeface="等线" panose="02010600030101010101" pitchFamily="2" charset="-122"/>
                                  <a:cs typeface="Times New Roman" panose="02020603050405020304" pitchFamily="18" charset="0"/>
                                </a:rPr>
                                <m:t>0</m:t>
                              </m:r>
                            </m:sup>
                          </m:sSup>
                        </m:e>
                      </m:d>
                      <m:r>
                        <a:rPr lang="en-US" altLang="zh-CN" sz="1800" i="1" kern="100">
                          <a:effectLst/>
                          <a:latin typeface="Cambria Math" panose="02040503050406030204" pitchFamily="18" charset="0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zh-CN" altLang="zh-CN" sz="1800" kern="100" dirty="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zh-CN" altLang="en-US" dirty="0"/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354FB3F7-3E8F-4003-A0DC-E2627068375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76" t="-19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68718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B462A2-B00E-43A0-A53B-8284D7C25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4030" y="0"/>
            <a:ext cx="5312134" cy="737484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此处进行</a:t>
            </a:r>
            <a:r>
              <a:rPr lang="en-US" altLang="zh-CN" sz="2400" dirty="0"/>
              <a:t>demo</a:t>
            </a:r>
            <a:endParaRPr lang="zh-CN" altLang="en-US" sz="2400" dirty="0"/>
          </a:p>
        </p:txBody>
      </p:sp>
      <p:pic>
        <p:nvPicPr>
          <p:cNvPr id="4" name="Classification Demo - Google Chrome 2020-11-30 03-14-32">
            <a:hlinkClick r:id="" action="ppaction://media"/>
            <a:extLst>
              <a:ext uri="{FF2B5EF4-FFF2-40B4-BE49-F238E27FC236}">
                <a16:creationId xmlns:a16="http://schemas.microsoft.com/office/drawing/2014/main" id="{A561AB2B-360B-4A91-9BB5-8FB10CE87FC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0841" y="639762"/>
            <a:ext cx="10570318" cy="5995919"/>
          </a:xfrm>
        </p:spPr>
      </p:pic>
    </p:spTree>
    <p:extLst>
      <p:ext uri="{BB962C8B-B14F-4D97-AF65-F5344CB8AC3E}">
        <p14:creationId xmlns:p14="http://schemas.microsoft.com/office/powerpoint/2010/main" val="3033889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2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E399A9-E909-433C-A5C0-DFB1A7DD4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Ablation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87102B-B1EB-4F01-A618-17EB80975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For Linear function, try to change </a:t>
            </a:r>
            <a:r>
              <a:rPr lang="en-US" altLang="zh-CN" dirty="0" err="1"/>
              <a:t>batch_size</a:t>
            </a:r>
            <a:r>
              <a:rPr lang="en-US" altLang="zh-CN" dirty="0"/>
              <a:t> to 16</a:t>
            </a:r>
          </a:p>
          <a:p>
            <a:pPr lvl="1"/>
            <a:r>
              <a:rPr lang="en-US" altLang="zh-CN" sz="1600" i="1" dirty="0">
                <a:effectLst/>
                <a:latin typeface="Times New Roman" panose="02020603050405020304" pitchFamily="18" charset="0"/>
                <a:ea typeface="等线" panose="02010600030101010101" pitchFamily="2" charset="-122"/>
              </a:rPr>
              <a:t>Test set: Average loss: 1.0733, Accuracy: 6909/10000 (69%)</a:t>
            </a:r>
            <a:endParaRPr lang="en-US" altLang="zh-CN" dirty="0"/>
          </a:p>
          <a:p>
            <a:r>
              <a:rPr lang="en-US" altLang="zh-CN" dirty="0"/>
              <a:t>For Fully connected layers, there is a hyperparameter named </a:t>
            </a:r>
            <a:r>
              <a:rPr lang="en-US" altLang="zh-CN" dirty="0" err="1"/>
              <a:t>hidden_size</a:t>
            </a:r>
            <a:r>
              <a:rPr lang="en-US" altLang="zh-CN" dirty="0"/>
              <a:t>, which is the number of nodes between the first layer and the second layer</a:t>
            </a:r>
          </a:p>
          <a:p>
            <a:pPr marL="457200" indent="266700" algn="just"/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Hidden_size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= 50: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Test set: Average loss: 0.5354, Accuracy: 8369/10000 (84%)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457200" indent="266700" algn="just"/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Hidden_size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= 100: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Test set: Average loss: 0.5340, Accuracy: 8341/10000 (83%)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457200" indent="266700" algn="just"/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Hidden_size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= 300: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Test set: Average loss: 0.4903, Accuracy: 8453/10000 (85%)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457200" indent="266700" algn="just"/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Hidden_size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= 500: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Test set: Average loss: 0.4905, Accuracy: 8379/10000 (85%)</a:t>
            </a:r>
            <a:endParaRPr lang="en-US" altLang="zh-CN" sz="1800" dirty="0"/>
          </a:p>
          <a:p>
            <a:r>
              <a:rPr lang="en-US" altLang="zh-CN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For Convolutional neural network, I remove the second convolutional layer</a:t>
            </a:r>
            <a:endParaRPr lang="en-US" altLang="zh-CN" dirty="0"/>
          </a:p>
          <a:p>
            <a:pPr marL="457200" indent="266700" algn="just"/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Test set: Average loss: 0.3696, Accuracy: 8981/10000 (90%)</a:t>
            </a:r>
            <a:endParaRPr lang="zh-CN" altLang="zh-CN" sz="1800" i="1" kern="100" dirty="0">
              <a:effectLst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64135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982601-8F97-40BD-8EFB-A8A0C0550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Results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721D48-025D-4AD5-82A0-E4043ACCB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76508"/>
            <a:ext cx="10820400" cy="4548146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MNIST</a:t>
            </a:r>
          </a:p>
          <a:p>
            <a:pPr marL="228600" indent="266700" algn="just"/>
            <a:r>
              <a:rPr lang="en-US" altLang="zh-CN" sz="180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Lin: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Test set: Average loss: 0.2921, Accuracy: 9115/10000 (91%)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28600" indent="266700" algn="just"/>
            <a:r>
              <a:rPr lang="en-US" altLang="zh-CN" sz="180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Full: 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Test set: Average loss: 0.1464, Accuracy: 9559/10000 (96%)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28600" indent="266700" algn="just"/>
            <a:r>
              <a:rPr lang="en-US" altLang="zh-CN" sz="180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Conv: 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Test set: Average loss: 0.0296, Accuracy: 9887/10000 (99%)</a:t>
            </a:r>
            <a:endParaRPr lang="en-US" altLang="zh-CN" dirty="0"/>
          </a:p>
          <a:p>
            <a:r>
              <a:rPr lang="en-US" altLang="zh-CN" dirty="0"/>
              <a:t>KMNIST</a:t>
            </a:r>
          </a:p>
          <a:p>
            <a:pPr marL="228600" indent="266700" algn="just"/>
            <a:r>
              <a:rPr lang="en-US" altLang="zh-CN" sz="180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Lin: 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Test set: Average loss: 1.0220, Accuracy: 6918/10000 (69%)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28600" indent="266700" algn="just"/>
            <a:r>
              <a:rPr lang="en-US" altLang="zh-CN" sz="180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Full: 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Test set: Average loss: 0.4912, Accuracy: 8453/10000 (85%)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28600" indent="266700" algn="just"/>
            <a:r>
              <a:rPr lang="en-US" altLang="zh-CN" sz="180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Conv: 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Test set: Average loss: 0.2403, Accuracy: 9312/10000 (93%)</a:t>
            </a:r>
            <a:endParaRPr lang="en-US" altLang="zh-CN" dirty="0"/>
          </a:p>
          <a:p>
            <a:r>
              <a:rPr lang="en-US" altLang="zh-CN" dirty="0" err="1"/>
              <a:t>FashionMNIST</a:t>
            </a:r>
            <a:endParaRPr lang="en-US" altLang="zh-CN" dirty="0"/>
          </a:p>
          <a:p>
            <a:pPr marL="228600" indent="266700" algn="just"/>
            <a:r>
              <a:rPr lang="en-US" altLang="zh-CN" sz="180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Lin: 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Test set: Average loss: 0.4624, Accuracy: 8365/10000 (84%)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28600" indent="266700" algn="just"/>
            <a:r>
              <a:rPr lang="en-US" altLang="zh-CN" sz="180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Full: 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Test set: Average loss: 0.3767, Accuracy: 8646/10000 (86%)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28600" indent="266700" algn="just"/>
            <a:r>
              <a:rPr lang="en-US" altLang="zh-CN" sz="180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Conv: </a:t>
            </a:r>
            <a:r>
              <a:rPr lang="en-US" altLang="zh-CN" sz="1800" i="1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Test set: Average loss: 0.2699, Accuracy: 9019/10000 (90%)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642066"/>
      </p:ext>
    </p:extLst>
  </p:cSld>
  <p:clrMapOvr>
    <a:masterClrMapping/>
  </p:clrMapOvr>
</p:sld>
</file>

<file path=ppt/theme/theme1.xml><?xml version="1.0" encoding="utf-8"?>
<a:theme xmlns:a="http://schemas.openxmlformats.org/drawingml/2006/main" name="水汽尾迹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TM04033937[[fn=水汽尾迹]]</Template>
  <TotalTime>14</TotalTime>
  <Words>364</Words>
  <Application>Microsoft Office PowerPoint</Application>
  <PresentationFormat>宽屏</PresentationFormat>
  <Paragraphs>41</Paragraphs>
  <Slides>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等线</vt:lpstr>
      <vt:lpstr>Arial</vt:lpstr>
      <vt:lpstr>Cambria Math</vt:lpstr>
      <vt:lpstr>Century Gothic</vt:lpstr>
      <vt:lpstr>Times New Roman</vt:lpstr>
      <vt:lpstr>水汽尾迹</vt:lpstr>
      <vt:lpstr>Image Classification</vt:lpstr>
      <vt:lpstr>Datasets</vt:lpstr>
      <vt:lpstr>Models</vt:lpstr>
      <vt:lpstr>此处进行demo</vt:lpstr>
      <vt:lpstr>Ablation</vt:lpstr>
      <vt:lpstr>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Classification</dc:title>
  <dc:creator>He Linfang</dc:creator>
  <cp:lastModifiedBy>He Linfang</cp:lastModifiedBy>
  <cp:revision>2</cp:revision>
  <dcterms:created xsi:type="dcterms:W3CDTF">2020-11-29T19:16:55Z</dcterms:created>
  <dcterms:modified xsi:type="dcterms:W3CDTF">2020-11-29T19:31:43Z</dcterms:modified>
</cp:coreProperties>
</file>

<file path=docProps/thumbnail.jpeg>
</file>